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5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6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8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9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2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3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4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5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6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40"/>
  </p:notesMasterIdLst>
  <p:sldIdLst>
    <p:sldId id="470" r:id="rId11"/>
    <p:sldId id="471" r:id="rId12"/>
    <p:sldId id="352" r:id="rId13"/>
    <p:sldId id="516" r:id="rId14"/>
    <p:sldId id="529" r:id="rId15"/>
    <p:sldId id="530" r:id="rId16"/>
    <p:sldId id="531" r:id="rId17"/>
    <p:sldId id="561" r:id="rId18"/>
    <p:sldId id="563" r:id="rId19"/>
    <p:sldId id="564" r:id="rId20"/>
    <p:sldId id="565" r:id="rId21"/>
    <p:sldId id="546" r:id="rId22"/>
    <p:sldId id="547" r:id="rId23"/>
    <p:sldId id="548" r:id="rId24"/>
    <p:sldId id="566" r:id="rId25"/>
    <p:sldId id="549" r:id="rId26"/>
    <p:sldId id="550" r:id="rId27"/>
    <p:sldId id="551" r:id="rId28"/>
    <p:sldId id="552" r:id="rId29"/>
    <p:sldId id="553" r:id="rId30"/>
    <p:sldId id="554" r:id="rId31"/>
    <p:sldId id="555" r:id="rId32"/>
    <p:sldId id="556" r:id="rId33"/>
    <p:sldId id="557" r:id="rId34"/>
    <p:sldId id="568" r:id="rId35"/>
    <p:sldId id="558" r:id="rId36"/>
    <p:sldId id="559" r:id="rId37"/>
    <p:sldId id="560" r:id="rId38"/>
    <p:sldId id="297" r:id="rId39"/>
  </p:sldIdLst>
  <p:sldSz cx="12190413" cy="68595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3">
          <p15:clr>
            <a:srgbClr val="A4A3A4"/>
          </p15:clr>
        </p15:guide>
        <p15:guide id="2" pos="38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9A8"/>
    <a:srgbClr val="11A49E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88" autoAdjust="0"/>
    <p:restoredTop sz="97778" autoAdjust="0"/>
  </p:normalViewPr>
  <p:slideViewPr>
    <p:cSldViewPr snapToGrid="0" showGuides="1">
      <p:cViewPr varScale="1">
        <p:scale>
          <a:sx n="106" d="100"/>
          <a:sy n="106" d="100"/>
        </p:scale>
        <p:origin x="630" y="114"/>
      </p:cViewPr>
      <p:guideLst>
        <p:guide orient="horz" pos="2153"/>
        <p:guide pos="38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687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23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11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8213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112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19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>
                <a:fillRect/>
              </a:stretch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200" b="1"/>
            </a:lvl4pPr>
            <a:lvl5pPr marL="2438400" indent="0">
              <a:buNone/>
              <a:defRPr sz="2200" b="1"/>
            </a:lvl5pPr>
            <a:lvl6pPr marL="3048000" indent="0">
              <a:buNone/>
              <a:defRPr sz="2200" b="1"/>
            </a:lvl6pPr>
            <a:lvl7pPr marL="3657600" indent="0">
              <a:buNone/>
              <a:defRPr sz="2200" b="1"/>
            </a:lvl7pPr>
            <a:lvl8pPr marL="4267200" indent="0">
              <a:buNone/>
              <a:defRPr sz="2200" b="1"/>
            </a:lvl8pPr>
            <a:lvl9pPr marL="4876800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600" indent="0">
              <a:buNone/>
              <a:defRPr sz="3800"/>
            </a:lvl2pPr>
            <a:lvl3pPr marL="1219200" indent="0">
              <a:buNone/>
              <a:defRPr sz="3200"/>
            </a:lvl3pPr>
            <a:lvl4pPr marL="1828800" indent="0">
              <a:buNone/>
              <a:defRPr sz="2700"/>
            </a:lvl4pPr>
            <a:lvl5pPr marL="2438400" indent="0">
              <a:buNone/>
              <a:defRPr sz="2700"/>
            </a:lvl5pPr>
            <a:lvl6pPr marL="3048000" indent="0">
              <a:buNone/>
              <a:defRPr sz="2700"/>
            </a:lvl6pPr>
            <a:lvl7pPr marL="3657600" indent="0">
              <a:buNone/>
              <a:defRPr sz="2700"/>
            </a:lvl7pPr>
            <a:lvl8pPr marL="4267200" indent="0">
              <a:buNone/>
              <a:defRPr sz="2700"/>
            </a:lvl8pPr>
            <a:lvl9pPr marL="4876800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4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8565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reeform 5"/>
          <p:cNvSpPr/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1/10/2021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9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1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0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14.jpe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3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5.jpe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16.jp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image" Target="../media/image18.jpe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17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19.jpe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21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22.jpeg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4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4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23.jpeg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4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tags" Target="../tags/tag75.xml"/><Relationship Id="rId7" Type="http://schemas.openxmlformats.org/officeDocument/2006/relationships/image" Target="../media/image25.jpe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24.jpeg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7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8B9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962785" y="2470233"/>
            <a:ext cx="6339643" cy="1185267"/>
            <a:chOff x="3238500" y="3056722"/>
            <a:chExt cx="5729514" cy="909992"/>
          </a:xfrm>
        </p:grpSpPr>
        <p:sp>
          <p:nvSpPr>
            <p:cNvPr id="7" name="文本框 283"/>
            <p:cNvSpPr txBox="1"/>
            <p:nvPr/>
          </p:nvSpPr>
          <p:spPr>
            <a:xfrm>
              <a:off x="3265050" y="3111502"/>
              <a:ext cx="5674599" cy="779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sz="6000" dirty="0">
                  <a:solidFill>
                    <a:srgbClr val="68B9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学前儿童科学教育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238500" y="3056722"/>
              <a:ext cx="5729514" cy="909992"/>
              <a:chOff x="3200400" y="3056722"/>
              <a:chExt cx="5729514" cy="909992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3214914" y="3056722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200400" y="3966714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4820047" y="4459072"/>
            <a:ext cx="310876" cy="312303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68B9A8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solidFill>
                <a:srgbClr val="5FA0A0"/>
              </a:solidFill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5193030" y="4483735"/>
            <a:ext cx="1803400" cy="2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/>
            <a:r>
              <a:rPr lang="zh-CN" sz="21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北京出版社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bldLvl="0" animBg="1"/>
      <p:bldP spid="1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701351"/>
            <a:chOff x="953023" y="484514"/>
            <a:chExt cx="11231880" cy="701351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953023" y="940120"/>
              <a:ext cx="2489200" cy="24574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8EEE2A0-48A4-4A31-9820-D1BADE469A8E}"/>
              </a:ext>
            </a:extLst>
          </p:cNvPr>
          <p:cNvGrpSpPr/>
          <p:nvPr/>
        </p:nvGrpSpPr>
        <p:grpSpPr>
          <a:xfrm>
            <a:off x="1410493" y="1732096"/>
            <a:ext cx="4311774" cy="546737"/>
            <a:chOff x="1865754" y="4726065"/>
            <a:chExt cx="2305099" cy="473819"/>
          </a:xfrm>
        </p:grpSpPr>
        <p:sp>
          <p:nvSpPr>
            <p:cNvPr id="14" name="PA_KSO_Shape">
              <a:extLst>
                <a:ext uri="{FF2B5EF4-FFF2-40B4-BE49-F238E27FC236}">
                  <a16:creationId xmlns:a16="http://schemas.microsoft.com/office/drawing/2014/main" id="{E2A7FC27-86E0-4B54-BE0E-21B0CA5CCDF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5" name="出品 26">
              <a:extLst>
                <a:ext uri="{FF2B5EF4-FFF2-40B4-BE49-F238E27FC236}">
                  <a16:creationId xmlns:a16="http://schemas.microsoft.com/office/drawing/2014/main" id="{F67860F0-B06B-4554-8C1F-6DDA99F1F05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二、自然角中的观察与照顾活动</a:t>
              </a:r>
            </a:p>
          </p:txBody>
        </p:sp>
      </p:grpSp>
      <p:sp>
        <p:nvSpPr>
          <p:cNvPr id="16" name="品 15">
            <a:extLst>
              <a:ext uri="{FF2B5EF4-FFF2-40B4-BE49-F238E27FC236}">
                <a16:creationId xmlns:a16="http://schemas.microsoft.com/office/drawing/2014/main" id="{328B353B-BD88-4AC4-8592-527ABF10666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3386" y="2500631"/>
            <a:ext cx="879665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sym typeface="+mn-ea"/>
              </a:rPr>
              <a:t>（二）自然角的创设与管理</a:t>
            </a:r>
            <a:endParaRPr lang="en-US" altLang="zh-CN" sz="16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FB6E63-B391-45EE-AEED-1EB9718A7E8E}"/>
              </a:ext>
            </a:extLst>
          </p:cNvPr>
          <p:cNvSpPr txBox="1"/>
          <p:nvPr/>
        </p:nvSpPr>
        <p:spPr>
          <a:xfrm>
            <a:off x="6095206" y="5572568"/>
            <a:ext cx="14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养殖区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6395BF6-F81E-4FAC-84A1-986BD5FD228B}"/>
              </a:ext>
            </a:extLst>
          </p:cNvPr>
          <p:cNvSpPr txBox="1"/>
          <p:nvPr/>
        </p:nvSpPr>
        <p:spPr>
          <a:xfrm>
            <a:off x="9856329" y="5430136"/>
            <a:ext cx="14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实验区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03A3B9AE-1D6D-4690-A044-48B214018611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8225" y="2820816"/>
            <a:ext cx="3668130" cy="245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828BD4E-B695-4252-AC1F-3E4C0434D9D4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1575" y="2904588"/>
            <a:ext cx="3040309" cy="2268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826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701351"/>
            <a:chOff x="953023" y="484514"/>
            <a:chExt cx="11231880" cy="701351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953023" y="940120"/>
              <a:ext cx="2489200" cy="24574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8EEE2A0-48A4-4A31-9820-D1BADE469A8E}"/>
              </a:ext>
            </a:extLst>
          </p:cNvPr>
          <p:cNvGrpSpPr/>
          <p:nvPr/>
        </p:nvGrpSpPr>
        <p:grpSpPr>
          <a:xfrm>
            <a:off x="1410493" y="1732096"/>
            <a:ext cx="4311774" cy="546737"/>
            <a:chOff x="1865754" y="4726065"/>
            <a:chExt cx="2305099" cy="473819"/>
          </a:xfrm>
        </p:grpSpPr>
        <p:sp>
          <p:nvSpPr>
            <p:cNvPr id="14" name="PA_KSO_Shape">
              <a:extLst>
                <a:ext uri="{FF2B5EF4-FFF2-40B4-BE49-F238E27FC236}">
                  <a16:creationId xmlns:a16="http://schemas.microsoft.com/office/drawing/2014/main" id="{E2A7FC27-86E0-4B54-BE0E-21B0CA5CCDF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5" name="出品 26">
              <a:extLst>
                <a:ext uri="{FF2B5EF4-FFF2-40B4-BE49-F238E27FC236}">
                  <a16:creationId xmlns:a16="http://schemas.microsoft.com/office/drawing/2014/main" id="{F67860F0-B06B-4554-8C1F-6DDA99F1F05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二、自然角中的观察与照顾活动</a:t>
              </a:r>
            </a:p>
          </p:txBody>
        </p:sp>
      </p:grpSp>
      <p:sp>
        <p:nvSpPr>
          <p:cNvPr id="16" name="品 15">
            <a:extLst>
              <a:ext uri="{FF2B5EF4-FFF2-40B4-BE49-F238E27FC236}">
                <a16:creationId xmlns:a16="http://schemas.microsoft.com/office/drawing/2014/main" id="{328B353B-BD88-4AC4-8592-527ABF10666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3386" y="2500631"/>
            <a:ext cx="879665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sym typeface="+mn-ea"/>
              </a:rPr>
              <a:t>（二）自然角的创设与管理</a:t>
            </a:r>
            <a:endParaRPr lang="en-US" altLang="zh-CN" sz="16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FB6E63-B391-45EE-AEED-1EB9718A7E8E}"/>
              </a:ext>
            </a:extLst>
          </p:cNvPr>
          <p:cNvSpPr txBox="1"/>
          <p:nvPr/>
        </p:nvSpPr>
        <p:spPr>
          <a:xfrm>
            <a:off x="6674979" y="5701336"/>
            <a:ext cx="14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土培区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6395BF6-F81E-4FAC-84A1-986BD5FD228B}"/>
              </a:ext>
            </a:extLst>
          </p:cNvPr>
          <p:cNvSpPr txBox="1"/>
          <p:nvPr/>
        </p:nvSpPr>
        <p:spPr>
          <a:xfrm>
            <a:off x="9643974" y="5668141"/>
            <a:ext cx="14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水培区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450091BA-D447-40F7-849D-E800C6D7CD23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958"/>
          <a:stretch/>
        </p:blipFill>
        <p:spPr bwMode="auto">
          <a:xfrm>
            <a:off x="5722267" y="2452364"/>
            <a:ext cx="2564483" cy="3005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0D042BB3-6BDD-4C42-A6D0-D1FC8790C42B}"/>
              </a:ext>
            </a:extLst>
          </p:cNvPr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02" b="13073"/>
          <a:stretch/>
        </p:blipFill>
        <p:spPr bwMode="auto">
          <a:xfrm>
            <a:off x="8790288" y="2381250"/>
            <a:ext cx="2341632" cy="3005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064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42858" y="690709"/>
            <a:ext cx="8742045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23010" y="2122625"/>
            <a:ext cx="9369425" cy="2763065"/>
            <a:chOff x="1865754" y="4726065"/>
            <a:chExt cx="5008948" cy="239455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二、自然角中的观察与照顾活动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786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（三）自然角中的科学探究活动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1.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观察活动</a:t>
              </a:r>
              <a:endPara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2.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照料活动</a:t>
              </a:r>
              <a:endPara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3.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实验活动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38316B4A-41FB-4BBC-A186-31E10481015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3923" y="2104369"/>
            <a:ext cx="4297793" cy="32435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151873F-2326-41BE-A2A1-93B6EEE02EB7}"/>
              </a:ext>
            </a:extLst>
          </p:cNvPr>
          <p:cNvSpPr txBox="1"/>
          <p:nvPr/>
        </p:nvSpPr>
        <p:spPr>
          <a:xfrm>
            <a:off x="7324725" y="5549384"/>
            <a:ext cx="27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在自然角中观察记录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65C5710D-E1F3-43BB-9B69-A9C2916AB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568325"/>
            <a:chOff x="953023" y="484514"/>
            <a:chExt cx="11231880" cy="568325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endParaRPr lang="en-US" altLang="zh-CN" sz="32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3010" y="2122625"/>
            <a:ext cx="9369425" cy="2147116"/>
            <a:chOff x="1865754" y="4726065"/>
            <a:chExt cx="5008948" cy="186075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三、种植与饲养活动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252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（一）种植与饲养活动的科学教育价值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lvl="1" fontAlgn="auto">
                <a:lnSpc>
                  <a:spcPct val="200000"/>
                </a:lnSpc>
              </a:pP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能直观地感受自然环境与生命之间的依存关系</a:t>
              </a:r>
              <a:endParaRPr lang="zh-CN" altLang="zh-CN" sz="1600" dirty="0"/>
            </a:p>
            <a:p>
              <a:pPr lvl="1" fontAlgn="auto">
                <a:lnSpc>
                  <a:spcPct val="200000"/>
                </a:lnSpc>
              </a:pPr>
              <a:r>
                <a:rPr lang="en-US" altLang="zh-CN" sz="1600" dirty="0">
                  <a:sym typeface="+mn-ea"/>
                </a:rPr>
                <a:t>2.</a:t>
              </a:r>
              <a:r>
                <a:rPr lang="zh-CN" altLang="zh-CN" sz="1600" dirty="0">
                  <a:sym typeface="+mn-ea"/>
                </a:rPr>
                <a:t>能持续地体验科学探究的全过程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DFB8BBFE-CCA0-4284-818F-ACD586BC2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42858" y="690709"/>
            <a:ext cx="8742045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23010" y="2122625"/>
            <a:ext cx="9369425" cy="1162231"/>
            <a:chOff x="1865754" y="4726065"/>
            <a:chExt cx="5008948" cy="100722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三、种植与饲养活动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398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（二）种植园地和饲养区的创设与管理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297" y="3416563"/>
            <a:ext cx="3216024" cy="241201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104" y="3416563"/>
            <a:ext cx="3216023" cy="2412018"/>
          </a:xfrm>
          <a:prstGeom prst="rect">
            <a:avLst/>
          </a:prstGeom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68844C72-70CF-4BA0-980C-A34DDF110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42858" y="690709"/>
            <a:ext cx="8742045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175385" y="1636850"/>
            <a:ext cx="9369425" cy="1162231"/>
            <a:chOff x="1865754" y="4726065"/>
            <a:chExt cx="5008948" cy="100722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三、种植与饲养活动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398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（二）种植园地和饲养区的创设与管理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A2E3296E-DB4A-4A2E-8D3C-9F7EC52A04D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205" y="1352550"/>
            <a:ext cx="5631021" cy="4223266"/>
          </a:xfrm>
          <a:prstGeom prst="rect">
            <a:avLst/>
          </a:prstGeom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1A0E3B76-DF5F-4A41-A327-632297A18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  <p:extLst>
      <p:ext uri="{BB962C8B-B14F-4D97-AF65-F5344CB8AC3E}">
        <p14:creationId xmlns:p14="http://schemas.microsoft.com/office/powerpoint/2010/main" val="211197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568325"/>
            <a:chOff x="953023" y="484514"/>
            <a:chExt cx="11231880" cy="568325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endParaRPr lang="en-US" altLang="zh-CN" sz="32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3010" y="2122625"/>
            <a:ext cx="9369425" cy="3132001"/>
            <a:chOff x="1865754" y="4726065"/>
            <a:chExt cx="5008948" cy="2714286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三、种植与饲养活动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2106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（三）种植园地和饲养区中的科学探究活动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1.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种植活动</a:t>
              </a:r>
              <a:endPara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2.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照料饲养活动</a:t>
              </a:r>
              <a:endPara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3.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观察测量活动</a:t>
              </a:r>
              <a:endParaRPr lang="en-US" altLang="zh-CN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4.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采摘活动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447ECDED-AEEB-4826-A1CF-BAEACFCA730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3"/>
          <a:stretch/>
        </p:blipFill>
        <p:spPr>
          <a:xfrm>
            <a:off x="6896256" y="1752600"/>
            <a:ext cx="3947326" cy="3940322"/>
          </a:xfrm>
          <a:prstGeom prst="rect">
            <a:avLst/>
          </a:prstGeom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8A16BCEF-B14C-4714-B818-DD383A593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42858" y="690709"/>
            <a:ext cx="8742045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23010" y="2122625"/>
            <a:ext cx="9369425" cy="2270306"/>
            <a:chOff x="1865754" y="4726065"/>
            <a:chExt cx="5008948" cy="196751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四、天气记录与播报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359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（一）天气记录与播报活动的科学教育价值</a:t>
              </a:r>
              <a:endParaRPr lang="zh-CN" altLang="en-US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fontAlgn="auto">
                <a:lnSpc>
                  <a:spcPct val="200000"/>
                </a:lnSpc>
              </a:pPr>
              <a:r>
                <a:rPr lang="en-US" altLang="zh-CN" sz="1600" dirty="0">
                  <a:sym typeface="+mn-ea"/>
                </a:rPr>
                <a:t>        1.</a:t>
              </a:r>
              <a:r>
                <a:rPr lang="zh-CN" altLang="zh-CN" sz="1600" dirty="0">
                  <a:sym typeface="+mn-ea"/>
                </a:rPr>
                <a:t>帮助幼儿认识理解各种天气现象</a:t>
              </a:r>
              <a:endParaRPr lang="zh-CN" altLang="zh-CN" sz="1600" dirty="0"/>
            </a:p>
            <a:p>
              <a:pPr fontAlgn="auto">
                <a:lnSpc>
                  <a:spcPct val="200000"/>
                </a:lnSpc>
              </a:pPr>
              <a:r>
                <a:rPr lang="en-US" altLang="zh-CN" sz="1600" dirty="0">
                  <a:sym typeface="+mn-ea"/>
                </a:rPr>
                <a:t>        2.</a:t>
              </a:r>
              <a:r>
                <a:rPr lang="zh-CN" altLang="zh-CN" sz="1600" dirty="0">
                  <a:sym typeface="+mn-ea"/>
                </a:rPr>
                <a:t>帮助幼儿理解天气与人们生活的关系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7DE4F0C3-2A3D-4823-8EF2-574814468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42858" y="690709"/>
            <a:ext cx="8742045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51585" y="1619165"/>
            <a:ext cx="9369425" cy="1285421"/>
            <a:chOff x="1865754" y="4726065"/>
            <a:chExt cx="5008948" cy="111398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四、天气记录与播报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505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（二）天气记录与播报的环境创设和活动开展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2050" name="图片 4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085" y="3036856"/>
            <a:ext cx="2864655" cy="313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52" y="2935289"/>
            <a:ext cx="3959590" cy="313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482ED1E9-FCCF-474F-A662-CE9034ABE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442858" y="690709"/>
            <a:ext cx="8742045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23010" y="2122625"/>
            <a:ext cx="9369425" cy="2639876"/>
            <a:chOff x="1865754" y="4726065"/>
            <a:chExt cx="5008948" cy="228779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31987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四、天气记录与播报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679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（二）天气记录与播报的环境创设和活动开展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环境的创设</a:t>
              </a:r>
              <a:endParaRPr lang="zh-CN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2.</a:t>
              </a:r>
              <a:r>
                <a:rPr lang="zh-CN" altLang="zh-CN" sz="1600" dirty="0">
                  <a:sym typeface="+mn-ea"/>
                </a:rPr>
                <a:t>记录与播报的内容不断丰富</a:t>
              </a:r>
              <a:endParaRPr lang="zh-CN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3.</a:t>
              </a:r>
              <a:r>
                <a:rPr lang="zh-CN" altLang="zh-CN" sz="1600" dirty="0">
                  <a:sym typeface="+mn-ea"/>
                </a:rPr>
                <a:t>记录与播报的形式逐渐多样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58C183EA-5ADA-4C63-8162-F6F3B6425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023" y="438509"/>
            <a:ext cx="2489200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任务一：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一日生活与儿童的科学教育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8B9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 rot="5400000">
            <a:off x="2996884" y="2241844"/>
            <a:ext cx="2714994" cy="1258716"/>
            <a:chOff x="3238500" y="3079008"/>
            <a:chExt cx="5729514" cy="865420"/>
          </a:xfrm>
        </p:grpSpPr>
        <p:sp>
          <p:nvSpPr>
            <p:cNvPr id="14" name="文本框 283"/>
            <p:cNvSpPr txBox="1"/>
            <p:nvPr/>
          </p:nvSpPr>
          <p:spPr>
            <a:xfrm rot="16200000">
              <a:off x="5794136" y="1076353"/>
              <a:ext cx="634828" cy="4871309"/>
            </a:xfrm>
            <a:prstGeom prst="rect">
              <a:avLst/>
            </a:prstGeom>
            <a:noFill/>
          </p:spPr>
          <p:txBody>
            <a:bodyPr vert="horz" wrap="square" rtlCol="0" anchor="ctr" anchorCtr="0">
              <a:spAutoFit/>
            </a:bodyPr>
            <a:lstStyle/>
            <a:p>
              <a:pPr algn="ctr"/>
              <a:r>
                <a:rPr lang="zh-CN" altLang="en-US" sz="4800" spc="600" dirty="0">
                  <a:solidFill>
                    <a:srgbClr val="68B9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项目五</a:t>
              </a:r>
              <a:endParaRPr lang="en-US" altLang="zh-CN" sz="4800" spc="6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3238500" y="3079008"/>
              <a:ext cx="5729514" cy="865420"/>
              <a:chOff x="3200400" y="3079008"/>
              <a:chExt cx="5729514" cy="865420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3214914" y="3079008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200400" y="3944428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标题 1"/>
          <p:cNvSpPr txBox="1"/>
          <p:nvPr/>
        </p:nvSpPr>
        <p:spPr>
          <a:xfrm>
            <a:off x="5375910" y="1962150"/>
            <a:ext cx="4243070" cy="1248410"/>
          </a:xfrm>
          <a:prstGeom prst="rect">
            <a:avLst/>
          </a:prstGeom>
        </p:spPr>
        <p:txBody>
          <a:bodyPr rtlCol="0"/>
          <a:lstStyle>
            <a:lvl1pPr algn="ctr" defTabSz="1218565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00" dirty="0">
                <a:solidFill>
                  <a:srgbClr val="68B9A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生活与游戏中的科学教育</a:t>
            </a:r>
          </a:p>
        </p:txBody>
      </p:sp>
      <p:sp>
        <p:nvSpPr>
          <p:cNvPr id="23" name="副标题 2"/>
          <p:cNvSpPr txBox="1"/>
          <p:nvPr/>
        </p:nvSpPr>
        <p:spPr>
          <a:xfrm>
            <a:off x="5497195" y="3390900"/>
            <a:ext cx="3999865" cy="325120"/>
          </a:xfrm>
          <a:prstGeom prst="rect">
            <a:avLst/>
          </a:prstGeom>
        </p:spPr>
        <p:txBody>
          <a:bodyPr rtlCol="0"/>
          <a:lstStyle>
            <a:lvl1pPr marL="457200" indent="-4572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85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一日生活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|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游戏</a:t>
            </a:r>
            <a:r>
              <a:rPr lang="en-US" altLang="zh-CN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|</a:t>
            </a:r>
            <a:r>
              <a:rPr lang="zh-CN" altLang="en-US" sz="1400" spc="300" dirty="0">
                <a:solidFill>
                  <a:schemeClr val="bg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渗透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5538572" y="3290862"/>
            <a:ext cx="3896360" cy="0"/>
          </a:xfrm>
          <a:prstGeom prst="line">
            <a:avLst/>
          </a:prstGeom>
          <a:ln w="3175">
            <a:solidFill>
              <a:srgbClr val="68B9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3132001"/>
            <a:chOff x="1865754" y="4726065"/>
            <a:chExt cx="5008948" cy="271428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一、游戏与儿童的科学教育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2106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（一）幼儿游戏的内涵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zh-CN" altLang="zh-CN" sz="1600" dirty="0">
                  <a:sym typeface="+mn-ea"/>
                </a:rPr>
                <a:t>幼儿游戏主要是指幼儿自发、自由、自主的活动，也就是通常所说的“本体性游戏”，而不是教师根据教学目标组织的“教学游戏”或者“手段性游戏”。它以游戏本身为目的，无游戏之外的目的，是重过程轻结果的非功利的活动，是一种幼儿自己已有的经验进行表现的活动，也是幼儿以已有知识为基础的力所能及的探索和创造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6E877D10-EC8C-43DB-B802-C93F4CE2B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3132001"/>
            <a:chOff x="1865754" y="4726065"/>
            <a:chExt cx="5008948" cy="271428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一、游戏与儿童的科学教育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2106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（二）游戏中幼儿科学探究活动的特点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由幼儿的内在动机所驱使。</a:t>
              </a:r>
              <a:endParaRPr lang="en-US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2.</a:t>
              </a:r>
              <a:r>
                <a:rPr lang="zh-CN" altLang="zh-CN" sz="1600" dirty="0">
                  <a:sym typeface="+mn-ea"/>
                </a:rPr>
                <a:t>“无目的”而又“有目的”。</a:t>
              </a:r>
              <a:endParaRPr lang="en-US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3.</a:t>
              </a:r>
              <a:r>
                <a:rPr lang="zh-CN" altLang="zh-CN" sz="1600" dirty="0">
                  <a:sym typeface="+mn-ea"/>
                </a:rPr>
                <a:t>具有偶发性和随机性。</a:t>
              </a:r>
              <a:endParaRPr lang="en-US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4.</a:t>
              </a:r>
              <a:r>
                <a:rPr lang="zh-CN" altLang="zh-CN" sz="1600" dirty="0">
                  <a:sym typeface="+mn-ea"/>
                </a:rPr>
                <a:t>幼儿可以自己控制探索的进程。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C81AC071-1928-48C7-BF15-8AD18F6C5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2639876"/>
            <a:chOff x="1865754" y="4726065"/>
            <a:chExt cx="5008948" cy="228779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一、游戏与儿童的科学教育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679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（三）游戏中科学探究活动的指导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1.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为幼儿提供丰富而富于变化的游戏环境和材料</a:t>
              </a:r>
              <a:endPara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2.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尊重幼儿的发现，必要时给予回应与支持</a:t>
              </a:r>
              <a:endPara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3.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对幼儿游戏中的科学探究活动进行延伸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47BCEB75-2288-43E8-B1F8-5FC126956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023883" y="690709"/>
            <a:ext cx="8161020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23010" y="2122625"/>
            <a:ext cx="9369425" cy="2763066"/>
            <a:chOff x="1865754" y="4726065"/>
            <a:chExt cx="5008948" cy="239455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二、结构游戏中的科学教育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786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（一）结构游戏的科学教育价值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帮助幼儿了解各种建构材料的性质</a:t>
              </a:r>
              <a:endParaRPr lang="zh-CN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2.</a:t>
              </a:r>
              <a:r>
                <a:rPr lang="zh-CN" altLang="zh-CN" sz="1600" dirty="0">
                  <a:sym typeface="+mn-ea"/>
                </a:rPr>
                <a:t>帮助幼儿获得结构方面的科学经验</a:t>
              </a:r>
              <a:endParaRPr lang="en-US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3.</a:t>
              </a:r>
              <a:r>
                <a:rPr lang="zh-CN" altLang="zh-CN" sz="1600" dirty="0">
                  <a:sym typeface="+mn-ea"/>
                </a:rPr>
                <a:t>促进幼儿的观察与思维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24DDC80B-9400-4A21-86EC-DF6382FC7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E0A6AF1-B363-49E1-8D4D-04EF8D7190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52888" y="1736131"/>
            <a:ext cx="4516434" cy="338732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20C9B30-B807-4122-A64B-4D4F5E0E4F85}"/>
              </a:ext>
            </a:extLst>
          </p:cNvPr>
          <p:cNvSpPr txBox="1"/>
          <p:nvPr/>
        </p:nvSpPr>
        <p:spPr>
          <a:xfrm>
            <a:off x="7229475" y="5809072"/>
            <a:ext cx="307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十二层纸牌楼平地起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023883" y="690709"/>
            <a:ext cx="8161020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59223" y="1452669"/>
            <a:ext cx="9369425" cy="1285421"/>
            <a:chOff x="1865754" y="4726065"/>
            <a:chExt cx="5008948" cy="111398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二、结构游戏中的科学教育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505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（二）结构游戏的环境创设与材料提供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90" y="2966692"/>
            <a:ext cx="6087318" cy="2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389" y="2966692"/>
            <a:ext cx="4608034" cy="2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FCE3FE76-B604-4B4D-8A26-2B5DE10A2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023883" y="690709"/>
            <a:ext cx="8161020" cy="76200"/>
          </a:xfrm>
          <a:prstGeom prst="rect">
            <a:avLst/>
          </a:prstGeom>
          <a:solidFill>
            <a:srgbClr val="68B9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105315" y="1218578"/>
            <a:ext cx="9369548" cy="1103949"/>
            <a:chOff x="1865754" y="4726065"/>
            <a:chExt cx="5009014" cy="95671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二、结构游戏中的科学教育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2026" y="5177045"/>
              <a:ext cx="4702742" cy="505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fontAlgn="auto"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（二）结构游戏的环境创设与材料提供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8" name="TextBox 8">
            <a:extLst>
              <a:ext uri="{FF2B5EF4-FFF2-40B4-BE49-F238E27FC236}">
                <a16:creationId xmlns:a16="http://schemas.microsoft.com/office/drawing/2014/main" id="{FCE3FE76-B604-4B4D-8A26-2B5DE10A2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A18D27B-2C0B-40E0-B482-23E1DC4B46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1" t="38383" r="25201"/>
          <a:stretch/>
        </p:blipFill>
        <p:spPr>
          <a:xfrm>
            <a:off x="5640505" y="2027977"/>
            <a:ext cx="6013864" cy="36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00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3255191"/>
            <a:chOff x="1865754" y="4726065"/>
            <a:chExt cx="5008948" cy="2821045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三、沙水游戏中的科学教育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221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（一）沙水游戏的科学教育教育价值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帮助幼儿了解沙和水的物理特性</a:t>
              </a:r>
              <a:endParaRPr lang="zh-CN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2.</a:t>
              </a:r>
              <a:r>
                <a:rPr lang="zh-CN" altLang="zh-CN" sz="1600" dirty="0">
                  <a:sym typeface="+mn-ea"/>
                </a:rPr>
                <a:t>帮助幼儿了解与沙水相关的科学原理</a:t>
              </a:r>
              <a:endParaRPr lang="en-US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3.</a:t>
              </a:r>
              <a:r>
                <a:rPr lang="zh-CN" altLang="zh-CN" sz="1600" dirty="0">
                  <a:sym typeface="+mn-ea"/>
                </a:rPr>
                <a:t>有助于幼儿形成守恒的概念</a:t>
              </a:r>
              <a:endParaRPr lang="zh-CN" altLang="zh-CN" sz="1600" dirty="0"/>
            </a:p>
            <a:p>
              <a:pPr marL="0" lvl="2" indent="406400" fontAlgn="auto">
                <a:lnSpc>
                  <a:spcPct val="200000"/>
                </a:lnSpc>
                <a:extLst>
                  <a:ext uri="{35155182-B16C-46BC-9424-99874614C6A1}">
                    <wpsdc:indentchars xmlns:wpsdc="http://www.wps.cn/officeDocument/2017/drawingmlCustomData" xmlns="" val="200" checksum="1740828767"/>
                  </a:ext>
                </a:extLst>
              </a:pPr>
              <a:r>
                <a:rPr lang="en-US" altLang="zh-CN" sz="1600" dirty="0">
                  <a:sym typeface="+mn-ea"/>
                </a:rPr>
                <a:t>4.</a:t>
              </a:r>
              <a:r>
                <a:rPr lang="zh-CN" altLang="zh-CN" sz="1600" dirty="0">
                  <a:sym typeface="+mn-ea"/>
                </a:rPr>
                <a:t>有助于幼儿体积测量能力的提高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8">
            <a:extLst>
              <a:ext uri="{FF2B5EF4-FFF2-40B4-BE49-F238E27FC236}">
                <a16:creationId xmlns:a16="http://schemas.microsoft.com/office/drawing/2014/main" id="{FA6E2FFF-92B5-446F-88DA-2421F0E9C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223010" y="2122625"/>
            <a:ext cx="9369425" cy="1778181"/>
            <a:chOff x="1865754" y="4726065"/>
            <a:chExt cx="5008948" cy="154102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三、沙水游戏中的科学教育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93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（二）沙水游戏的环境创设与材料提供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1600" b="1" dirty="0">
                  <a:sym typeface="+mn-ea"/>
                </a:rPr>
                <a:t> </a:t>
              </a:r>
              <a:r>
                <a:rPr lang="en-US" altLang="zh-CN" sz="1600" dirty="0">
                  <a:sym typeface="+mn-ea"/>
                </a:rPr>
                <a:t>       1.</a:t>
              </a:r>
              <a:r>
                <a:rPr lang="zh-CN" altLang="zh-CN" sz="1600" dirty="0">
                  <a:sym typeface="+mn-ea"/>
                </a:rPr>
                <a:t>沙水游戏的空间环境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7ACD47ED-B55D-4DC3-89D2-FB01359737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294" y="1645267"/>
            <a:ext cx="5684944" cy="4263708"/>
          </a:xfrm>
          <a:prstGeom prst="rect">
            <a:avLst/>
          </a:prstGeom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D8D670AE-93A4-4202-A3FE-9E48067D1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014781" y="1180534"/>
            <a:ext cx="9369425" cy="1778181"/>
            <a:chOff x="1865754" y="4726065"/>
            <a:chExt cx="5008948" cy="1541024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72724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三、沙水游戏中的科学教育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93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（二）沙水游戏的环境创设与材料提供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1600" b="1" dirty="0">
                  <a:sym typeface="+mn-ea"/>
                </a:rPr>
                <a:t> </a:t>
              </a:r>
              <a:r>
                <a:rPr lang="en-US" altLang="zh-CN" sz="1600" dirty="0">
                  <a:sym typeface="+mn-ea"/>
                </a:rPr>
                <a:t>       2.</a:t>
              </a:r>
              <a:r>
                <a:rPr lang="zh-CN" altLang="zh-CN" sz="1600" dirty="0">
                  <a:sym typeface="+mn-ea"/>
                </a:rPr>
                <a:t>沙水游戏的材料提供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61" y="3900686"/>
            <a:ext cx="2880021" cy="18720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757" y="3900672"/>
            <a:ext cx="2818765" cy="18720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097" y="3900686"/>
            <a:ext cx="2818765" cy="18720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8437" y="3900873"/>
            <a:ext cx="2818765" cy="1872014"/>
          </a:xfrm>
          <a:prstGeom prst="rect">
            <a:avLst/>
          </a:prstGeom>
        </p:spPr>
      </p:pic>
      <p:sp>
        <p:nvSpPr>
          <p:cNvPr id="18" name="TextBox 8">
            <a:extLst>
              <a:ext uri="{FF2B5EF4-FFF2-40B4-BE49-F238E27FC236}">
                <a16:creationId xmlns:a16="http://schemas.microsoft.com/office/drawing/2014/main" id="{95EB268A-C106-4941-90DB-5A890D786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22" y="412579"/>
            <a:ext cx="2876027" cy="677108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任务二：</a:t>
            </a:r>
            <a:endParaRPr lang="en-US" altLang="zh-CN" sz="2800" dirty="0">
              <a:solidFill>
                <a:srgbClr val="68B9A8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6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 在游戏活动中渗透科学教育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8B9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924909" y="2451183"/>
            <a:ext cx="6339643" cy="1185267"/>
            <a:chOff x="3238500" y="3056722"/>
            <a:chExt cx="5729514" cy="909992"/>
          </a:xfrm>
        </p:grpSpPr>
        <p:sp>
          <p:nvSpPr>
            <p:cNvPr id="15" name="文本框 283"/>
            <p:cNvSpPr txBox="1"/>
            <p:nvPr/>
          </p:nvSpPr>
          <p:spPr>
            <a:xfrm>
              <a:off x="4642375" y="3111502"/>
              <a:ext cx="2919939" cy="7790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68B9A8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谢谢观看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238500" y="3056722"/>
              <a:ext cx="5729514" cy="909992"/>
              <a:chOff x="3200400" y="3056722"/>
              <a:chExt cx="5729514" cy="909992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3214914" y="3056722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3200400" y="3966714"/>
                <a:ext cx="5715000" cy="0"/>
              </a:xfrm>
              <a:prstGeom prst="line">
                <a:avLst/>
              </a:prstGeom>
              <a:ln>
                <a:solidFill>
                  <a:srgbClr val="68B9A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4820047" y="4459072"/>
            <a:ext cx="310876" cy="312303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68B9A8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>
              <a:solidFill>
                <a:srgbClr val="5FA0A0"/>
              </a:solidFill>
            </a:endParaRPr>
          </a:p>
        </p:txBody>
      </p:sp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5193030" y="4483735"/>
            <a:ext cx="1803400" cy="25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ctr"/>
            <a:r>
              <a:rPr lang="zh-CN" sz="2100" b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北京出版社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bldLvl="0" animBg="1"/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295878"/>
            <a:ext cx="11231880" cy="693033"/>
            <a:chOff x="953023" y="581808"/>
            <a:chExt cx="11231880" cy="693033"/>
          </a:xfrm>
        </p:grpSpPr>
        <p:sp>
          <p:nvSpPr>
            <p:cNvPr id="11" name="矩形 10"/>
            <p:cNvSpPr/>
            <p:nvPr/>
          </p:nvSpPr>
          <p:spPr>
            <a:xfrm>
              <a:off x="3665743" y="976639"/>
              <a:ext cx="8519160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581808"/>
              <a:ext cx="246443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项目五</a:t>
              </a: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953023" y="997842"/>
              <a:ext cx="2712720" cy="27699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生活与游戏中的科学教育</a:t>
              </a:r>
            </a:p>
          </p:txBody>
        </p:sp>
      </p:grpSp>
      <p:sp>
        <p:nvSpPr>
          <p:cNvPr id="18" name="文本框 29"/>
          <p:cNvSpPr txBox="1"/>
          <p:nvPr/>
        </p:nvSpPr>
        <p:spPr>
          <a:xfrm>
            <a:off x="1196340" y="1334367"/>
            <a:ext cx="410906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68B9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9" name="文本框 30"/>
          <p:cNvSpPr txBox="1"/>
          <p:nvPr/>
        </p:nvSpPr>
        <p:spPr>
          <a:xfrm>
            <a:off x="1204753" y="2069433"/>
            <a:ext cx="9780905" cy="36933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68B9A8"/>
                </a:solidFill>
              </a:rPr>
              <a:t>知识目标：</a:t>
            </a:r>
          </a:p>
          <a:p>
            <a:pPr lvl="0"/>
            <a:r>
              <a:rPr lang="zh-CN" altLang="zh-CN" dirty="0"/>
              <a:t>理解在一日生活中渗透学前儿童科学教育的价值。</a:t>
            </a:r>
          </a:p>
          <a:p>
            <a:pPr lvl="0"/>
            <a:r>
              <a:rPr lang="zh-CN" altLang="zh-CN" dirty="0"/>
              <a:t>理解自主游戏活动中学前儿童科学教育的特点与价值。</a:t>
            </a:r>
          </a:p>
          <a:p>
            <a:r>
              <a:rPr lang="en-US" altLang="zh-CN" dirty="0"/>
              <a:t> </a:t>
            </a:r>
            <a:endParaRPr lang="zh-CN" altLang="zh-CN" dirty="0"/>
          </a:p>
          <a:p>
            <a:r>
              <a:rPr lang="zh-CN" altLang="zh-CN" b="1" dirty="0">
                <a:solidFill>
                  <a:srgbClr val="68B9A8"/>
                </a:solidFill>
              </a:rPr>
              <a:t>技能目标：</a:t>
            </a:r>
          </a:p>
          <a:p>
            <a:pPr lvl="0"/>
            <a:r>
              <a:rPr lang="zh-CN" altLang="zh-CN" dirty="0"/>
              <a:t>掌握一日生活中与儿童科学教育密切相关的自然角、种植园、饲养区、天气栏等的环境创设与科学教育活动指导。</a:t>
            </a:r>
          </a:p>
          <a:p>
            <a:pPr lvl="0"/>
            <a:r>
              <a:rPr lang="zh-CN" altLang="zh-CN" dirty="0"/>
              <a:t>掌握建构游戏和玩沙玩水游戏的环境创设和材料提供，以及支持幼儿进行科学探究的实施策略。</a:t>
            </a:r>
          </a:p>
          <a:p>
            <a:r>
              <a:rPr lang="en-US" altLang="zh-CN" dirty="0"/>
              <a:t> </a:t>
            </a:r>
            <a:endParaRPr lang="zh-CN" altLang="zh-CN" dirty="0"/>
          </a:p>
          <a:p>
            <a:r>
              <a:rPr lang="zh-CN" altLang="zh-CN" b="1" dirty="0">
                <a:solidFill>
                  <a:srgbClr val="68B9A8"/>
                </a:solidFill>
              </a:rPr>
              <a:t>素质目标：</a:t>
            </a:r>
          </a:p>
          <a:p>
            <a:pPr lvl="0"/>
            <a:r>
              <a:rPr lang="zh-CN" altLang="zh-CN" dirty="0"/>
              <a:t>珍视生活和游戏在学前儿童科学教育中的独特价值，形成在生活和游戏中渗透科学教育的意识，能够鼓励幼儿在生活和游戏中探究科学，能够敏感地发现生活和游戏中的科学教育的契机，并给予幼儿支持。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24398" y="246663"/>
            <a:ext cx="11660505" cy="748848"/>
            <a:chOff x="524398" y="532593"/>
            <a:chExt cx="11660505" cy="748848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1031288" y="532593"/>
              <a:ext cx="248920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28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524398" y="1004442"/>
              <a:ext cx="3228452" cy="27699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3010" y="2122625"/>
            <a:ext cx="9369425" cy="2423975"/>
            <a:chOff x="1865754" y="4726065"/>
            <a:chExt cx="5008948" cy="2100689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一、一日生活与儿童的科学教育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492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（一）幼儿园一日生活的含义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sz="1600" dirty="0">
                  <a:sym typeface="+mn-ea"/>
                </a:rPr>
                <a:t>　　一日生活是幼儿在园一天的全部经历，是幼儿生命充实与展现的历程，是“个体在参与、体验与创造中，利用环境自我更新的历程”</a:t>
              </a:r>
              <a:r>
                <a:rPr lang="zh-CN" altLang="en-US" sz="1600" dirty="0">
                  <a:sym typeface="+mn-ea"/>
                </a:rPr>
                <a:t>。</a:t>
              </a:r>
              <a:r>
                <a:rPr lang="zh-CN" altLang="zh-CN" sz="1600" dirty="0">
                  <a:sym typeface="+mn-ea"/>
                </a:rPr>
                <a:t>珍视幼儿生活的价值已成为世界学前教育的共识；追求幼儿当下的生活质量，为幼儿未来的生活打下良好的基础，已成为世界学前教育的共同价值观</a:t>
              </a:r>
              <a:r>
                <a:rPr lang="zh-CN" altLang="en-US" sz="1600" dirty="0">
                  <a:sym typeface="+mn-ea"/>
                </a:rPr>
                <a:t>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33948" y="198584"/>
            <a:ext cx="11450955" cy="857155"/>
            <a:chOff x="733948" y="484514"/>
            <a:chExt cx="11450955" cy="857155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733948" y="1095924"/>
              <a:ext cx="2489200" cy="24574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3010" y="2122625"/>
            <a:ext cx="9369425" cy="2423976"/>
            <a:chOff x="1865754" y="4726065"/>
            <a:chExt cx="5008948" cy="2100690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一、一日生活与儿童的科学教育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（二）一日生活的各个环节都蕴含着科学教育的契机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 lvl="1">
                <a:lnSpc>
                  <a:spcPct val="150000"/>
                </a:lnSpc>
              </a:pP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生活环节</a:t>
              </a:r>
              <a:endParaRPr lang="en-US" altLang="zh-CN" sz="1600" dirty="0"/>
            </a:p>
            <a:p>
              <a:pPr lvl="1">
                <a:lnSpc>
                  <a:spcPct val="150000"/>
                </a:lnSpc>
              </a:pPr>
              <a:r>
                <a:rPr lang="en-US" altLang="zh-CN" sz="1600" dirty="0">
                  <a:sym typeface="+mn-ea"/>
                </a:rPr>
                <a:t>2.</a:t>
              </a:r>
              <a:r>
                <a:rPr lang="zh-CN" altLang="zh-CN" sz="1600" dirty="0">
                  <a:sym typeface="+mn-ea"/>
                </a:rPr>
                <a:t>户外活动环节</a:t>
              </a:r>
              <a:endParaRPr lang="en-US" altLang="zh-CN" sz="1600" dirty="0"/>
            </a:p>
            <a:p>
              <a:pPr lvl="1">
                <a:lnSpc>
                  <a:spcPct val="150000"/>
                </a:lnSpc>
              </a:pPr>
              <a:r>
                <a:rPr lang="en-US" altLang="zh-CN" sz="1600" dirty="0">
                  <a:sym typeface="+mn-ea"/>
                </a:rPr>
                <a:t>3.</a:t>
              </a:r>
              <a:r>
                <a:rPr lang="zh-CN" altLang="zh-CN" sz="1600" dirty="0">
                  <a:sym typeface="+mn-ea"/>
                </a:rPr>
                <a:t>活动的转换环节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10148" y="198584"/>
            <a:ext cx="11374755" cy="857155"/>
            <a:chOff x="810148" y="484514"/>
            <a:chExt cx="11374755" cy="857155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810148" y="1095924"/>
              <a:ext cx="2489200" cy="24574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23010" y="2122625"/>
            <a:ext cx="9369425" cy="2423976"/>
            <a:chOff x="1865754" y="4726065"/>
            <a:chExt cx="5008948" cy="2100690"/>
          </a:xfrm>
        </p:grpSpPr>
        <p:sp>
          <p:nvSpPr>
            <p:cNvPr id="15" name="PA_KSO_Shape"/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6" name="出品 26"/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一、一日生活与儿童的科学教育</a:t>
              </a:r>
            </a:p>
          </p:txBody>
        </p:sp>
        <p:sp>
          <p:nvSpPr>
            <p:cNvPr id="17" name="品 15"/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（三）将科学教育融入到幼儿的一日生活中</a:t>
              </a:r>
              <a:endParaRPr lang="en-US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    1.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创设激发幼儿科学探索的教育环境</a:t>
              </a:r>
              <a:endPara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    2.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引导幼儿关注生活中的科学</a:t>
              </a:r>
              <a:endPara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    3.</a:t>
              </a:r>
              <a:r>
                <a:rPr lang="zh-CN" altLang="en-US" sz="1600" dirty="0">
                  <a:solidFill>
                    <a:srgbClr val="000000"/>
                  </a:solidFill>
                  <a:latin typeface="宋体" panose="02010600030101010101" pitchFamily="2" charset="-122"/>
                  <a:sym typeface="+mn-ea"/>
                </a:rPr>
                <a:t>把握科学教育的“寻常时刻”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701351"/>
            <a:chOff x="953023" y="484514"/>
            <a:chExt cx="11231880" cy="701351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953023" y="940120"/>
              <a:ext cx="2489200" cy="24574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8EEE2A0-48A4-4A31-9820-D1BADE469A8E}"/>
              </a:ext>
            </a:extLst>
          </p:cNvPr>
          <p:cNvGrpSpPr/>
          <p:nvPr/>
        </p:nvGrpSpPr>
        <p:grpSpPr>
          <a:xfrm>
            <a:off x="1410493" y="1732100"/>
            <a:ext cx="9369425" cy="2423976"/>
            <a:chOff x="1865754" y="4726065"/>
            <a:chExt cx="5008948" cy="2100690"/>
          </a:xfrm>
        </p:grpSpPr>
        <p:sp>
          <p:nvSpPr>
            <p:cNvPr id="14" name="PA_KSO_Shape">
              <a:extLst>
                <a:ext uri="{FF2B5EF4-FFF2-40B4-BE49-F238E27FC236}">
                  <a16:creationId xmlns:a16="http://schemas.microsoft.com/office/drawing/2014/main" id="{E2A7FC27-86E0-4B54-BE0E-21B0CA5CCDF9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5" name="出品 26">
              <a:extLst>
                <a:ext uri="{FF2B5EF4-FFF2-40B4-BE49-F238E27FC236}">
                  <a16:creationId xmlns:a16="http://schemas.microsoft.com/office/drawing/2014/main" id="{F67860F0-B06B-4554-8C1F-6DDA99F1F051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二、自然角中的观察与照顾活动</a:t>
              </a:r>
            </a:p>
          </p:txBody>
        </p:sp>
        <p:sp>
          <p:nvSpPr>
            <p:cNvPr id="17" name="品 15">
              <a:extLst>
                <a:ext uri="{FF2B5EF4-FFF2-40B4-BE49-F238E27FC236}">
                  <a16:creationId xmlns:a16="http://schemas.microsoft.com/office/drawing/2014/main" id="{8DA4E1FE-A9C8-4E72-A410-C217E20DD49C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71960" y="5334314"/>
              <a:ext cx="4702742" cy="1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50000"/>
                </a:lnSpc>
                <a:spcAft>
                  <a:spcPts val="1200"/>
                </a:spcAft>
              </a:pPr>
              <a:r>
                <a:rPr lang="zh-CN" altLang="en-US" sz="1600" b="1" dirty="0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sym typeface="+mn-ea"/>
                </a:rPr>
                <a:t>（一）自然角活动的科学教育价值</a:t>
              </a:r>
              <a:endParaRPr lang="en-US" altLang="zh-CN" sz="1600" b="1" dirty="0">
                <a:solidFill>
                  <a:srgbClr val="000000"/>
                </a:solidFill>
                <a:latin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ym typeface="+mn-ea"/>
                </a:rPr>
                <a:t>        </a:t>
              </a:r>
              <a:r>
                <a:rPr lang="en-US" altLang="zh-CN" sz="1600" dirty="0">
                  <a:sym typeface="+mn-ea"/>
                </a:rPr>
                <a:t>1.</a:t>
              </a:r>
              <a:r>
                <a:rPr lang="zh-CN" altLang="zh-CN" sz="1600" dirty="0">
                  <a:sym typeface="+mn-ea"/>
                </a:rPr>
                <a:t>培养幼儿亲近自然的积极情感</a:t>
              </a:r>
              <a:endParaRPr lang="zh-CN" altLang="zh-CN" sz="1600" dirty="0"/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ym typeface="+mn-ea"/>
                </a:rPr>
                <a:t>        2.</a:t>
              </a:r>
              <a:r>
                <a:rPr lang="zh-CN" altLang="zh-CN" sz="1600" dirty="0">
                  <a:sym typeface="+mn-ea"/>
                </a:rPr>
                <a:t>培养幼儿关爱生命的情感</a:t>
              </a:r>
              <a:endParaRPr lang="zh-CN" altLang="zh-CN" sz="1600" dirty="0"/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ym typeface="+mn-ea"/>
                </a:rPr>
                <a:t>        3.</a:t>
              </a:r>
              <a:r>
                <a:rPr lang="zh-CN" altLang="zh-CN" sz="1600" dirty="0">
                  <a:sym typeface="+mn-ea"/>
                </a:rPr>
                <a:t>培养幼儿科学的严谨态度和责任感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701351"/>
            <a:chOff x="953023" y="484514"/>
            <a:chExt cx="11231880" cy="701351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953023" y="940120"/>
              <a:ext cx="2489200" cy="24574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8EEE2A0-48A4-4A31-9820-D1BADE469A8E}"/>
              </a:ext>
            </a:extLst>
          </p:cNvPr>
          <p:cNvGrpSpPr/>
          <p:nvPr/>
        </p:nvGrpSpPr>
        <p:grpSpPr>
          <a:xfrm>
            <a:off x="1410493" y="1732096"/>
            <a:ext cx="4311774" cy="546737"/>
            <a:chOff x="1865754" y="4726065"/>
            <a:chExt cx="2305099" cy="473819"/>
          </a:xfrm>
        </p:grpSpPr>
        <p:sp>
          <p:nvSpPr>
            <p:cNvPr id="14" name="PA_KSO_Shape">
              <a:extLst>
                <a:ext uri="{FF2B5EF4-FFF2-40B4-BE49-F238E27FC236}">
                  <a16:creationId xmlns:a16="http://schemas.microsoft.com/office/drawing/2014/main" id="{E2A7FC27-86E0-4B54-BE0E-21B0CA5CCDF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5" name="出品 26">
              <a:extLst>
                <a:ext uri="{FF2B5EF4-FFF2-40B4-BE49-F238E27FC236}">
                  <a16:creationId xmlns:a16="http://schemas.microsoft.com/office/drawing/2014/main" id="{F67860F0-B06B-4554-8C1F-6DDA99F1F05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二、自然角中的观察与照顾活动</a:t>
              </a:r>
            </a:p>
          </p:txBody>
        </p:sp>
      </p:grpSp>
      <p:sp>
        <p:nvSpPr>
          <p:cNvPr id="16" name="品 15">
            <a:extLst>
              <a:ext uri="{FF2B5EF4-FFF2-40B4-BE49-F238E27FC236}">
                <a16:creationId xmlns:a16="http://schemas.microsoft.com/office/drawing/2014/main" id="{328B353B-BD88-4AC4-8592-527ABF10666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3386" y="2500631"/>
            <a:ext cx="879665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sym typeface="+mn-ea"/>
              </a:rPr>
              <a:t>（二）自然角的创设与管理</a:t>
            </a:r>
            <a:endParaRPr lang="en-US" altLang="zh-CN" sz="1600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lvl="1">
              <a:lnSpc>
                <a:spcPct val="150000"/>
              </a:lnSpc>
            </a:pPr>
            <a:r>
              <a:rPr lang="en-US" altLang="zh-CN" sz="1600" dirty="0">
                <a:sym typeface="+mn-ea"/>
              </a:rPr>
              <a:t>1.</a:t>
            </a:r>
            <a:r>
              <a:rPr lang="zh-CN" altLang="zh-CN" sz="1600" dirty="0">
                <a:sym typeface="+mn-ea"/>
              </a:rPr>
              <a:t>因地制宜规划自然角的位置和布局</a:t>
            </a:r>
            <a:endParaRPr lang="zh-CN" altLang="zh-CN" sz="1600" dirty="0"/>
          </a:p>
          <a:p>
            <a:pPr lvl="1">
              <a:lnSpc>
                <a:spcPct val="150000"/>
              </a:lnSpc>
            </a:pPr>
            <a:r>
              <a:rPr lang="en-US" altLang="zh-CN" sz="1600" dirty="0">
                <a:sym typeface="+mn-ea"/>
              </a:rPr>
              <a:t>2.</a:t>
            </a:r>
            <a:r>
              <a:rPr lang="zh-CN" altLang="zh-CN" sz="1600" dirty="0">
                <a:sym typeface="+mn-ea"/>
              </a:rPr>
              <a:t>根据年龄特点提供自然角动植物</a:t>
            </a:r>
            <a:endParaRPr lang="zh-CN" altLang="zh-CN" sz="1600" dirty="0"/>
          </a:p>
          <a:p>
            <a:pPr lvl="1">
              <a:lnSpc>
                <a:spcPct val="150000"/>
              </a:lnSpc>
            </a:pPr>
            <a:r>
              <a:rPr lang="en-US" altLang="zh-CN" sz="1600" dirty="0">
                <a:sym typeface="+mn-ea"/>
              </a:rPr>
              <a:t>3.</a:t>
            </a:r>
            <a:r>
              <a:rPr lang="zh-CN" altLang="zh-CN" sz="1600" dirty="0">
                <a:sym typeface="+mn-ea"/>
              </a:rPr>
              <a:t>根据季节特点或主题变化进行调整</a:t>
            </a:r>
            <a:endParaRPr lang="zh-CN" altLang="zh-CN" sz="1600" dirty="0"/>
          </a:p>
          <a:p>
            <a:pPr lvl="1">
              <a:lnSpc>
                <a:spcPct val="150000"/>
              </a:lnSpc>
            </a:pPr>
            <a:r>
              <a:rPr lang="en-US" altLang="zh-CN" sz="1600" dirty="0">
                <a:sym typeface="+mn-ea"/>
              </a:rPr>
              <a:t>4.</a:t>
            </a:r>
            <a:r>
              <a:rPr lang="zh-CN" altLang="zh-CN" sz="1600" dirty="0">
                <a:sym typeface="+mn-ea"/>
              </a:rPr>
              <a:t>对动植物的特性进行简单的标识</a:t>
            </a:r>
            <a:endParaRPr lang="zh-CN" altLang="zh-CN" sz="1600" dirty="0"/>
          </a:p>
          <a:p>
            <a:pPr lvl="1">
              <a:lnSpc>
                <a:spcPct val="150000"/>
              </a:lnSpc>
            </a:pPr>
            <a:r>
              <a:rPr lang="en-US" altLang="zh-CN" sz="1600" dirty="0">
                <a:sym typeface="+mn-ea"/>
              </a:rPr>
              <a:t>5.</a:t>
            </a:r>
            <a:r>
              <a:rPr lang="zh-CN" altLang="zh-CN" sz="1600" dirty="0">
                <a:sym typeface="+mn-ea"/>
              </a:rPr>
              <a:t>为幼儿提供探究动植物的工具和材料</a:t>
            </a:r>
            <a:endParaRPr lang="en-US" altLang="zh-CN" sz="1600" dirty="0"/>
          </a:p>
          <a:p>
            <a:pPr lvl="1">
              <a:lnSpc>
                <a:spcPct val="150000"/>
              </a:lnSpc>
            </a:pPr>
            <a:r>
              <a:rPr lang="en-US" altLang="zh-CN" sz="1600" dirty="0">
                <a:sym typeface="+mn-ea"/>
              </a:rPr>
              <a:t>6.</a:t>
            </a:r>
            <a:r>
              <a:rPr lang="zh-CN" altLang="zh-CN" sz="1600" dirty="0">
                <a:sym typeface="+mn-ea"/>
              </a:rPr>
              <a:t>逐步提高幼儿自然角管理的参与度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428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53023" y="198584"/>
            <a:ext cx="11231880" cy="917033"/>
            <a:chOff x="953023" y="484514"/>
            <a:chExt cx="11231880" cy="917033"/>
          </a:xfrm>
        </p:grpSpPr>
        <p:sp>
          <p:nvSpPr>
            <p:cNvPr id="11" name="矩形 10"/>
            <p:cNvSpPr/>
            <p:nvPr/>
          </p:nvSpPr>
          <p:spPr>
            <a:xfrm>
              <a:off x="3442858" y="976639"/>
              <a:ext cx="8742045" cy="76200"/>
            </a:xfrm>
            <a:prstGeom prst="rect">
              <a:avLst/>
            </a:pr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953023" y="484514"/>
              <a:ext cx="2489200" cy="492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endParaRPr lang="en-US" altLang="zh-CN" sz="32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953023" y="724439"/>
              <a:ext cx="2489200" cy="677108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任务一：</a:t>
              </a:r>
              <a:endParaRPr lang="en-US" altLang="zh-CN" sz="2800" dirty="0">
                <a:solidFill>
                  <a:srgbClr val="68B9A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  <a:p>
              <a:pPr algn="ctr"/>
              <a:r>
                <a:rPr lang="zh-CN" altLang="en-US" sz="1600" dirty="0">
                  <a:solidFill>
                    <a:srgbClr val="68B9A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一日生活与儿童的科学教育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8EEE2A0-48A4-4A31-9820-D1BADE469A8E}"/>
              </a:ext>
            </a:extLst>
          </p:cNvPr>
          <p:cNvGrpSpPr/>
          <p:nvPr/>
        </p:nvGrpSpPr>
        <p:grpSpPr>
          <a:xfrm>
            <a:off x="1410493" y="1732096"/>
            <a:ext cx="4311774" cy="546737"/>
            <a:chOff x="1865754" y="4726065"/>
            <a:chExt cx="2305099" cy="473819"/>
          </a:xfrm>
        </p:grpSpPr>
        <p:sp>
          <p:nvSpPr>
            <p:cNvPr id="14" name="PA_KSO_Shape">
              <a:extLst>
                <a:ext uri="{FF2B5EF4-FFF2-40B4-BE49-F238E27FC236}">
                  <a16:creationId xmlns:a16="http://schemas.microsoft.com/office/drawing/2014/main" id="{E2A7FC27-86E0-4B54-BE0E-21B0CA5CCDF9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865754" y="4726065"/>
              <a:ext cx="285272" cy="473819"/>
            </a:xfrm>
            <a:custGeom>
              <a:avLst/>
              <a:gdLst>
                <a:gd name="connsiteX0" fmla="*/ 422617 w 720080"/>
                <a:gd name="connsiteY0" fmla="*/ 167125 h 720080"/>
                <a:gd name="connsiteX1" fmla="*/ 392320 w 720080"/>
                <a:gd name="connsiteY1" fmla="*/ 179675 h 720080"/>
                <a:gd name="connsiteX2" fmla="*/ 392320 w 720080"/>
                <a:gd name="connsiteY2" fmla="*/ 240270 h 720080"/>
                <a:gd name="connsiteX3" fmla="*/ 470117 w 720080"/>
                <a:gd name="connsiteY3" fmla="*/ 318067 h 720080"/>
                <a:gd name="connsiteX4" fmla="*/ 151276 w 720080"/>
                <a:gd name="connsiteY4" fmla="*/ 318067 h 720080"/>
                <a:gd name="connsiteX5" fmla="*/ 108429 w 720080"/>
                <a:gd name="connsiteY5" fmla="*/ 360915 h 720080"/>
                <a:gd name="connsiteX6" fmla="*/ 151276 w 720080"/>
                <a:gd name="connsiteY6" fmla="*/ 403762 h 720080"/>
                <a:gd name="connsiteX7" fmla="*/ 467182 w 720080"/>
                <a:gd name="connsiteY7" fmla="*/ 403762 h 720080"/>
                <a:gd name="connsiteX8" fmla="*/ 391132 w 720080"/>
                <a:gd name="connsiteY8" fmla="*/ 479811 h 720080"/>
                <a:gd name="connsiteX9" fmla="*/ 391132 w 720080"/>
                <a:gd name="connsiteY9" fmla="*/ 540406 h 720080"/>
                <a:gd name="connsiteX10" fmla="*/ 451727 w 720080"/>
                <a:gd name="connsiteY10" fmla="*/ 540406 h 720080"/>
                <a:gd name="connsiteX11" fmla="*/ 597086 w 720080"/>
                <a:gd name="connsiteY11" fmla="*/ 395048 h 720080"/>
                <a:gd name="connsiteX12" fmla="*/ 603450 w 720080"/>
                <a:gd name="connsiteY12" fmla="*/ 388459 h 720080"/>
                <a:gd name="connsiteX13" fmla="*/ 605656 w 720080"/>
                <a:gd name="connsiteY13" fmla="*/ 385654 h 720080"/>
                <a:gd name="connsiteX14" fmla="*/ 607314 w 720080"/>
                <a:gd name="connsiteY14" fmla="*/ 381802 h 720080"/>
                <a:gd name="connsiteX15" fmla="*/ 611651 w 720080"/>
                <a:gd name="connsiteY15" fmla="*/ 359975 h 720080"/>
                <a:gd name="connsiteX16" fmla="*/ 607314 w 720080"/>
                <a:gd name="connsiteY16" fmla="*/ 338148 h 720080"/>
                <a:gd name="connsiteX17" fmla="*/ 604581 w 720080"/>
                <a:gd name="connsiteY17" fmla="*/ 333055 h 720080"/>
                <a:gd name="connsiteX18" fmla="*/ 603896 w 720080"/>
                <a:gd name="connsiteY18" fmla="*/ 331821 h 720080"/>
                <a:gd name="connsiteX19" fmla="*/ 598273 w 720080"/>
                <a:gd name="connsiteY19" fmla="*/ 325033 h 720080"/>
                <a:gd name="connsiteX20" fmla="*/ 452915 w 720080"/>
                <a:gd name="connsiteY20" fmla="*/ 179675 h 720080"/>
                <a:gd name="connsiteX21" fmla="*/ 422617 w 720080"/>
                <a:gd name="connsiteY21" fmla="*/ 167125 h 720080"/>
                <a:gd name="connsiteX22" fmla="*/ 360040 w 720080"/>
                <a:gd name="connsiteY22" fmla="*/ 0 h 720080"/>
                <a:gd name="connsiteX23" fmla="*/ 720080 w 720080"/>
                <a:gd name="connsiteY23" fmla="*/ 360040 h 720080"/>
                <a:gd name="connsiteX24" fmla="*/ 360040 w 720080"/>
                <a:gd name="connsiteY24" fmla="*/ 720080 h 720080"/>
                <a:gd name="connsiteX25" fmla="*/ 0 w 720080"/>
                <a:gd name="connsiteY25" fmla="*/ 360040 h 720080"/>
                <a:gd name="connsiteX26" fmla="*/ 360040 w 720080"/>
                <a:gd name="connsiteY26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0080" h="720080">
                  <a:moveTo>
                    <a:pt x="422617" y="167125"/>
                  </a:moveTo>
                  <a:cubicBezTo>
                    <a:pt x="411652" y="167125"/>
                    <a:pt x="400686" y="171308"/>
                    <a:pt x="392320" y="179675"/>
                  </a:cubicBezTo>
                  <a:cubicBezTo>
                    <a:pt x="375587" y="196408"/>
                    <a:pt x="375587" y="223537"/>
                    <a:pt x="392320" y="240270"/>
                  </a:cubicBezTo>
                  <a:lnTo>
                    <a:pt x="470117" y="318067"/>
                  </a:lnTo>
                  <a:lnTo>
                    <a:pt x="151276" y="318067"/>
                  </a:lnTo>
                  <a:cubicBezTo>
                    <a:pt x="127612" y="318067"/>
                    <a:pt x="108429" y="337251"/>
                    <a:pt x="108429" y="360915"/>
                  </a:cubicBezTo>
                  <a:cubicBezTo>
                    <a:pt x="108429" y="384578"/>
                    <a:pt x="127612" y="403762"/>
                    <a:pt x="151276" y="403762"/>
                  </a:cubicBezTo>
                  <a:lnTo>
                    <a:pt x="467182" y="403762"/>
                  </a:lnTo>
                  <a:lnTo>
                    <a:pt x="391132" y="479811"/>
                  </a:lnTo>
                  <a:cubicBezTo>
                    <a:pt x="374399" y="496544"/>
                    <a:pt x="374399" y="523674"/>
                    <a:pt x="391132" y="540406"/>
                  </a:cubicBezTo>
                  <a:cubicBezTo>
                    <a:pt x="407865" y="557139"/>
                    <a:pt x="434994" y="557139"/>
                    <a:pt x="451727" y="540406"/>
                  </a:cubicBezTo>
                  <a:lnTo>
                    <a:pt x="597086" y="395048"/>
                  </a:lnTo>
                  <a:cubicBezTo>
                    <a:pt x="599177" y="392957"/>
                    <a:pt x="601484" y="390703"/>
                    <a:pt x="603450" y="388459"/>
                  </a:cubicBezTo>
                  <a:lnTo>
                    <a:pt x="605656" y="385654"/>
                  </a:lnTo>
                  <a:lnTo>
                    <a:pt x="607314" y="381802"/>
                  </a:lnTo>
                  <a:cubicBezTo>
                    <a:pt x="610052" y="375572"/>
                    <a:pt x="611651" y="368060"/>
                    <a:pt x="611651" y="359975"/>
                  </a:cubicBezTo>
                  <a:cubicBezTo>
                    <a:pt x="611651" y="351890"/>
                    <a:pt x="610052" y="344378"/>
                    <a:pt x="607314" y="338148"/>
                  </a:cubicBezTo>
                  <a:lnTo>
                    <a:pt x="604581" y="333055"/>
                  </a:lnTo>
                  <a:lnTo>
                    <a:pt x="603896" y="331821"/>
                  </a:lnTo>
                  <a:cubicBezTo>
                    <a:pt x="602248" y="329405"/>
                    <a:pt x="600365" y="327125"/>
                    <a:pt x="598273" y="325033"/>
                  </a:cubicBezTo>
                  <a:lnTo>
                    <a:pt x="452915" y="179675"/>
                  </a:lnTo>
                  <a:cubicBezTo>
                    <a:pt x="444548" y="171308"/>
                    <a:pt x="433583" y="167125"/>
                    <a:pt x="422617" y="167125"/>
                  </a:cubicBezTo>
                  <a:close/>
                  <a:moveTo>
                    <a:pt x="360040" y="0"/>
                  </a:moveTo>
                  <a:cubicBezTo>
                    <a:pt x="558885" y="0"/>
                    <a:pt x="720080" y="161195"/>
                    <a:pt x="720080" y="360040"/>
                  </a:cubicBezTo>
                  <a:cubicBezTo>
                    <a:pt x="720080" y="558885"/>
                    <a:pt x="558885" y="720080"/>
                    <a:pt x="360040" y="720080"/>
                  </a:cubicBez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solidFill>
              <a:srgbClr val="68B9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15" name="出品 26">
              <a:extLst>
                <a:ext uri="{FF2B5EF4-FFF2-40B4-BE49-F238E27FC236}">
                  <a16:creationId xmlns:a16="http://schemas.microsoft.com/office/drawing/2014/main" id="{F67860F0-B06B-4554-8C1F-6DDA99F1F051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172026" y="4790606"/>
              <a:ext cx="1998827" cy="345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二、自然角中的观察与照顾活动</a:t>
              </a:r>
            </a:p>
          </p:txBody>
        </p:sp>
      </p:grpSp>
      <p:sp>
        <p:nvSpPr>
          <p:cNvPr id="16" name="品 15">
            <a:extLst>
              <a:ext uri="{FF2B5EF4-FFF2-40B4-BE49-F238E27FC236}">
                <a16:creationId xmlns:a16="http://schemas.microsoft.com/office/drawing/2014/main" id="{328B353B-BD88-4AC4-8592-527ABF10666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983386" y="2500631"/>
            <a:ext cx="8796655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sym typeface="+mn-ea"/>
              </a:rPr>
              <a:t>（二）自然角的创设与管理</a:t>
            </a:r>
            <a:endParaRPr lang="en-US" altLang="zh-CN" sz="16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4A2A58D4-75A0-423B-BF32-1F2558220956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30780" y="2247592"/>
            <a:ext cx="3634387" cy="2772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56AB8EBA-386B-428A-A73C-941B26F33D58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573557" y="2142964"/>
            <a:ext cx="3634388" cy="29821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84FB6E63-B391-45EE-AEED-1EB9718A7E8E}"/>
              </a:ext>
            </a:extLst>
          </p:cNvPr>
          <p:cNvSpPr txBox="1"/>
          <p:nvPr/>
        </p:nvSpPr>
        <p:spPr>
          <a:xfrm>
            <a:off x="6674979" y="5701336"/>
            <a:ext cx="14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观赏区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6395BF6-F81E-4FAC-84A1-986BD5FD228B}"/>
              </a:ext>
            </a:extLst>
          </p:cNvPr>
          <p:cNvSpPr txBox="1"/>
          <p:nvPr/>
        </p:nvSpPr>
        <p:spPr>
          <a:xfrm>
            <a:off x="9961104" y="5717467"/>
            <a:ext cx="148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观察区</a:t>
            </a:r>
          </a:p>
        </p:txBody>
      </p:sp>
    </p:spTree>
    <p:extLst>
      <p:ext uri="{BB962C8B-B14F-4D97-AF65-F5344CB8AC3E}">
        <p14:creationId xmlns:p14="http://schemas.microsoft.com/office/powerpoint/2010/main" val="267930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1511</Words>
  <Application>Microsoft Office PowerPoint</Application>
  <PresentationFormat>自定义</PresentationFormat>
  <Paragraphs>204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29</vt:i4>
      </vt:variant>
    </vt:vector>
  </HeadingPairs>
  <TitlesOfParts>
    <vt:vector size="52" baseType="lpstr">
      <vt:lpstr>ITC Avant Garde Std Bk</vt:lpstr>
      <vt:lpstr>LiHei Pro</vt:lpstr>
      <vt:lpstr>Signika</vt:lpstr>
      <vt:lpstr>等线</vt:lpstr>
      <vt:lpstr>等线 Light</vt:lpstr>
      <vt:lpstr>黑体</vt:lpstr>
      <vt:lpstr>华文新魏</vt:lpstr>
      <vt:lpstr>迷你简汉真广标</vt:lpstr>
      <vt:lpstr>宋体</vt:lpstr>
      <vt:lpstr>微软雅黑</vt:lpstr>
      <vt:lpstr>Arial</vt:lpstr>
      <vt:lpstr>Calibri</vt:lpstr>
      <vt:lpstr>Impact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商务ppt</dc:title>
  <dc:creator>lzj</dc:creator>
  <cp:lastModifiedBy>Suwen Hou</cp:lastModifiedBy>
  <cp:revision>3203</cp:revision>
  <dcterms:created xsi:type="dcterms:W3CDTF">2015-12-01T09:06:00Z</dcterms:created>
  <dcterms:modified xsi:type="dcterms:W3CDTF">2021-01-10T03:21:56Z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